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3" r:id="rId4"/>
    <p:sldId id="258" r:id="rId5"/>
    <p:sldId id="263" r:id="rId6"/>
    <p:sldId id="274" r:id="rId7"/>
    <p:sldId id="275" r:id="rId8"/>
    <p:sldId id="276" r:id="rId9"/>
    <p:sldId id="272" r:id="rId10"/>
    <p:sldId id="264" r:id="rId11"/>
    <p:sldId id="265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96" d="100"/>
          <a:sy n="96" d="100"/>
        </p:scale>
        <p:origin x="1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19/06/2025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96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19/06/2025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noProof="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noProof="0" dirty="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noProof="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8" y="48021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4000" noProof="0" dirty="0">
                <a:solidFill>
                  <a:schemeClr val="bg1"/>
                </a:solidFill>
              </a:rPr>
              <a:t>SISTEMA DE SEGUIMIENTO DE MANOS PARA ESCENAS EN REALIDAD EXTENDIDA (XR)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801543"/>
            <a:ext cx="10993546" cy="48482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s-ES" noProof="0" dirty="0">
                <a:solidFill>
                  <a:srgbClr val="7CEBFF"/>
                </a:solidFill>
              </a:rPr>
              <a:t>AUTOR: JUAN JOSÉ ARIAS ROJAS</a:t>
            </a:r>
          </a:p>
          <a:p>
            <a:r>
              <a:rPr lang="es-ES" noProof="0" dirty="0">
                <a:solidFill>
                  <a:srgbClr val="7CEBFF"/>
                </a:solidFill>
              </a:rPr>
              <a:t>TUTOR: DR. Jesús María González Barahona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835AF-BF43-22A2-B6ED-4C2D80FF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Desarrollo del proyecto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6D475090-73A0-F59A-CCE1-CCD9E831D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069323"/>
              </p:ext>
            </p:extLst>
          </p:nvPr>
        </p:nvGraphicFramePr>
        <p:xfrm>
          <a:off x="581192" y="2469983"/>
          <a:ext cx="1101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718">
                  <a:extLst>
                    <a:ext uri="{9D8B030D-6E8A-4147-A177-3AD203B41FA5}">
                      <a16:colId xmlns:a16="http://schemas.microsoft.com/office/drawing/2014/main" val="1237714882"/>
                    </a:ext>
                  </a:extLst>
                </a:gridCol>
                <a:gridCol w="379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739">
                  <a:extLst>
                    <a:ext uri="{9D8B030D-6E8A-4147-A177-3AD203B41FA5}">
                      <a16:colId xmlns:a16="http://schemas.microsoft.com/office/drawing/2014/main" val="2152919591"/>
                    </a:ext>
                  </a:extLst>
                </a:gridCol>
                <a:gridCol w="2758984">
                  <a:extLst>
                    <a:ext uri="{9D8B030D-6E8A-4147-A177-3AD203B41FA5}">
                      <a16:colId xmlns:a16="http://schemas.microsoft.com/office/drawing/2014/main" val="369035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Sprints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Titulo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Duración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Esfuerzo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4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Sprint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Puesta en</a:t>
                      </a:r>
                      <a:r>
                        <a:rPr lang="es-ES" baseline="0" noProof="0" dirty="0"/>
                        <a:t> marcha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 semanas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18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1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Primeras manos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 meses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80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9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noProof="0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Introducción</a:t>
                      </a:r>
                      <a:r>
                        <a:rPr lang="es-ES" baseline="0" noProof="0" dirty="0"/>
                        <a:t> de eventos y gestos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 semanas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15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7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Nuevos gestos a la escena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 semanas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20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2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Detección de colisiones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1 semana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12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27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Incorporación de la función</a:t>
                      </a:r>
                      <a:r>
                        <a:rPr lang="es-ES" baseline="0" noProof="0" dirty="0"/>
                        <a:t> Grabable</a:t>
                      </a:r>
                      <a:endParaRPr lang="es-E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 semanas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22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74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Sprint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/>
                        <a:t>Manos finales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1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44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6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8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6FAB0-E7FF-242F-4239-E6A95AB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6E21AF-079D-5EB6-90C2-45CFB644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085891" cy="3678303"/>
          </a:xfrm>
        </p:spPr>
        <p:txBody>
          <a:bodyPr>
            <a:normAutofit/>
          </a:bodyPr>
          <a:lstStyle/>
          <a:p>
            <a:r>
              <a:rPr lang="es-ES" sz="2800" noProof="0" dirty="0"/>
              <a:t>Caja de herramientas</a:t>
            </a:r>
          </a:p>
          <a:p>
            <a:r>
              <a:rPr lang="es-ES" sz="2800" noProof="0" dirty="0"/>
              <a:t>Implementaciones </a:t>
            </a:r>
          </a:p>
          <a:p>
            <a:pPr lvl="1"/>
            <a:r>
              <a:rPr lang="es-ES" sz="2400" noProof="0" dirty="0"/>
              <a:t>Seguimiento y representación de manos</a:t>
            </a:r>
          </a:p>
          <a:p>
            <a:pPr lvl="1"/>
            <a:r>
              <a:rPr lang="es-ES" sz="2400" noProof="0" dirty="0"/>
              <a:t>Interfaces de usuario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1C1576-7FF3-B68A-9D68-23C254918D6E}"/>
              </a:ext>
            </a:extLst>
          </p:cNvPr>
          <p:cNvSpPr txBox="1"/>
          <p:nvPr/>
        </p:nvSpPr>
        <p:spPr>
          <a:xfrm>
            <a:off x="581192" y="5858799"/>
            <a:ext cx="354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noProof="0" dirty="0"/>
              <a:t>Web: https://jujoarias.github.io/TFG</a:t>
            </a:r>
          </a:p>
          <a:p>
            <a:endParaRPr lang="es-ES" noProof="0" dirty="0"/>
          </a:p>
        </p:txBody>
      </p:sp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D04FA3CF-636F-DAD1-F989-E6C3CEB6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083" y="2068982"/>
            <a:ext cx="6943725" cy="39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89D72-4F74-9D22-4A01-D1E4CF07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ES" noProof="0" dirty="0"/>
              <a:t>CONTENIDOS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23F560B-04DB-FED5-05E4-29BBA6275766}"/>
              </a:ext>
            </a:extLst>
          </p:cNvPr>
          <p:cNvSpPr/>
          <p:nvPr/>
        </p:nvSpPr>
        <p:spPr>
          <a:xfrm>
            <a:off x="2072897" y="2847114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4" name="Marcador de contenido 5">
            <a:extLst>
              <a:ext uri="{FF2B5EF4-FFF2-40B4-BE49-F238E27FC236}">
                <a16:creationId xmlns:a16="http://schemas.microsoft.com/office/drawing/2014/main" id="{8054B03E-1430-DEC7-83CD-0AA08D0DA437}"/>
              </a:ext>
            </a:extLst>
          </p:cNvPr>
          <p:cNvSpPr txBox="1">
            <a:spLocks/>
          </p:cNvSpPr>
          <p:nvPr/>
        </p:nvSpPr>
        <p:spPr>
          <a:xfrm>
            <a:off x="2434942" y="3273474"/>
            <a:ext cx="1439330" cy="57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Introducción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22DB4D67-D4AB-83DC-029C-43023C3BCAE3}"/>
              </a:ext>
            </a:extLst>
          </p:cNvPr>
          <p:cNvSpPr/>
          <p:nvPr/>
        </p:nvSpPr>
        <p:spPr>
          <a:xfrm>
            <a:off x="2890433" y="2439569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33F41D62-8E1A-A598-C8CC-3899B9081430}"/>
              </a:ext>
            </a:extLst>
          </p:cNvPr>
          <p:cNvSpPr txBox="1">
            <a:spLocks/>
          </p:cNvSpPr>
          <p:nvPr/>
        </p:nvSpPr>
        <p:spPr>
          <a:xfrm>
            <a:off x="2999108" y="2567787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1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C02DAA6-DCBA-FC49-B253-BBB491ED89AE}"/>
              </a:ext>
            </a:extLst>
          </p:cNvPr>
          <p:cNvSpPr/>
          <p:nvPr/>
        </p:nvSpPr>
        <p:spPr>
          <a:xfrm>
            <a:off x="4922575" y="2898182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B5D7D714-FD2B-3E04-4137-22F228514CA6}"/>
              </a:ext>
            </a:extLst>
          </p:cNvPr>
          <p:cNvSpPr txBox="1">
            <a:spLocks/>
          </p:cNvSpPr>
          <p:nvPr/>
        </p:nvSpPr>
        <p:spPr>
          <a:xfrm>
            <a:off x="5002705" y="3163066"/>
            <a:ext cx="2001752" cy="932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Tecnologías </a:t>
            </a:r>
          </a:p>
          <a:p>
            <a:pPr marL="0" indent="0" algn="ctr">
              <a:buNone/>
            </a:pPr>
            <a:r>
              <a:rPr lang="es-ES" noProof="0" dirty="0"/>
              <a:t>utilizadas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6C0425F-2C4B-BB67-D538-97B389FD96C4}"/>
              </a:ext>
            </a:extLst>
          </p:cNvPr>
          <p:cNvSpPr/>
          <p:nvPr/>
        </p:nvSpPr>
        <p:spPr>
          <a:xfrm>
            <a:off x="5740112" y="2519137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64F1CCBC-D238-7CFA-B2DD-649082ABB022}"/>
              </a:ext>
            </a:extLst>
          </p:cNvPr>
          <p:cNvSpPr txBox="1">
            <a:spLocks/>
          </p:cNvSpPr>
          <p:nvPr/>
        </p:nvSpPr>
        <p:spPr>
          <a:xfrm>
            <a:off x="5848787" y="2647355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2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1D031D5-E12F-CAAD-681F-D1D1F9D01200}"/>
              </a:ext>
            </a:extLst>
          </p:cNvPr>
          <p:cNvSpPr/>
          <p:nvPr/>
        </p:nvSpPr>
        <p:spPr>
          <a:xfrm>
            <a:off x="7902125" y="2898183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3" name="Marcador de contenido 5">
            <a:extLst>
              <a:ext uri="{FF2B5EF4-FFF2-40B4-BE49-F238E27FC236}">
                <a16:creationId xmlns:a16="http://schemas.microsoft.com/office/drawing/2014/main" id="{513633CA-1C25-E2D3-B110-62F4E6BF6429}"/>
              </a:ext>
            </a:extLst>
          </p:cNvPr>
          <p:cNvSpPr txBox="1">
            <a:spLocks/>
          </p:cNvSpPr>
          <p:nvPr/>
        </p:nvSpPr>
        <p:spPr>
          <a:xfrm>
            <a:off x="8064340" y="3258732"/>
            <a:ext cx="1837582" cy="694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Implementación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6DEED7F4-8C8E-9A72-779D-9067416D3373}"/>
              </a:ext>
            </a:extLst>
          </p:cNvPr>
          <p:cNvSpPr/>
          <p:nvPr/>
        </p:nvSpPr>
        <p:spPr>
          <a:xfrm>
            <a:off x="8719661" y="2490638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5" name="Marcador de contenido 5">
            <a:extLst>
              <a:ext uri="{FF2B5EF4-FFF2-40B4-BE49-F238E27FC236}">
                <a16:creationId xmlns:a16="http://schemas.microsoft.com/office/drawing/2014/main" id="{902C97CD-F7EE-658E-A4E9-F1D88511AFCA}"/>
              </a:ext>
            </a:extLst>
          </p:cNvPr>
          <p:cNvSpPr txBox="1">
            <a:spLocks/>
          </p:cNvSpPr>
          <p:nvPr/>
        </p:nvSpPr>
        <p:spPr>
          <a:xfrm>
            <a:off x="8828336" y="2618856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3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B3CCCC1-2C37-8F4F-27B6-3989F9675790}"/>
              </a:ext>
            </a:extLst>
          </p:cNvPr>
          <p:cNvSpPr/>
          <p:nvPr/>
        </p:nvSpPr>
        <p:spPr>
          <a:xfrm>
            <a:off x="2034645" y="4693782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52E69070-60BA-A7B6-43A1-1A97B299C10D}"/>
              </a:ext>
            </a:extLst>
          </p:cNvPr>
          <p:cNvSpPr txBox="1">
            <a:spLocks/>
          </p:cNvSpPr>
          <p:nvPr/>
        </p:nvSpPr>
        <p:spPr>
          <a:xfrm>
            <a:off x="2247061" y="4991924"/>
            <a:ext cx="1759674" cy="86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Experimentos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0D1BDC5D-1854-8D87-DEAB-72BC52E218B6}"/>
              </a:ext>
            </a:extLst>
          </p:cNvPr>
          <p:cNvSpPr/>
          <p:nvPr/>
        </p:nvSpPr>
        <p:spPr>
          <a:xfrm>
            <a:off x="2852181" y="4286237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19" name="Marcador de contenido 5">
            <a:extLst>
              <a:ext uri="{FF2B5EF4-FFF2-40B4-BE49-F238E27FC236}">
                <a16:creationId xmlns:a16="http://schemas.microsoft.com/office/drawing/2014/main" id="{62C43ACD-C1BD-8544-C4E3-120BD35A29B8}"/>
              </a:ext>
            </a:extLst>
          </p:cNvPr>
          <p:cNvSpPr txBox="1">
            <a:spLocks/>
          </p:cNvSpPr>
          <p:nvPr/>
        </p:nvSpPr>
        <p:spPr>
          <a:xfrm>
            <a:off x="2960856" y="4414455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4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E34D35E-9FF3-F9FB-47DA-30E455AD0470}"/>
              </a:ext>
            </a:extLst>
          </p:cNvPr>
          <p:cNvSpPr/>
          <p:nvPr/>
        </p:nvSpPr>
        <p:spPr>
          <a:xfrm>
            <a:off x="4922575" y="4693782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4" name="Marcador de contenido 5">
            <a:extLst>
              <a:ext uri="{FF2B5EF4-FFF2-40B4-BE49-F238E27FC236}">
                <a16:creationId xmlns:a16="http://schemas.microsoft.com/office/drawing/2014/main" id="{EB68F8B7-C529-E260-AAFF-9013DDC3F566}"/>
              </a:ext>
            </a:extLst>
          </p:cNvPr>
          <p:cNvSpPr txBox="1">
            <a:spLocks/>
          </p:cNvSpPr>
          <p:nvPr/>
        </p:nvSpPr>
        <p:spPr>
          <a:xfrm>
            <a:off x="5249668" y="5108615"/>
            <a:ext cx="1587235" cy="635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Desarrollo del proyecto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B23CAD62-A55A-AFCA-F451-DE42EE53B081}"/>
              </a:ext>
            </a:extLst>
          </p:cNvPr>
          <p:cNvSpPr/>
          <p:nvPr/>
        </p:nvSpPr>
        <p:spPr>
          <a:xfrm>
            <a:off x="5740111" y="4286237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E7353DA2-1D33-06C3-FECB-BA0A9E9AB8E6}"/>
              </a:ext>
            </a:extLst>
          </p:cNvPr>
          <p:cNvSpPr txBox="1">
            <a:spLocks/>
          </p:cNvSpPr>
          <p:nvPr/>
        </p:nvSpPr>
        <p:spPr>
          <a:xfrm>
            <a:off x="5848786" y="4414455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5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F6D126D-B5B3-A077-BBFA-B4B2F4A6F7EC}"/>
              </a:ext>
            </a:extLst>
          </p:cNvPr>
          <p:cNvSpPr/>
          <p:nvPr/>
        </p:nvSpPr>
        <p:spPr>
          <a:xfrm>
            <a:off x="8022617" y="4714895"/>
            <a:ext cx="2162013" cy="106163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28" name="Marcador de contenido 5">
            <a:extLst>
              <a:ext uri="{FF2B5EF4-FFF2-40B4-BE49-F238E27FC236}">
                <a16:creationId xmlns:a16="http://schemas.microsoft.com/office/drawing/2014/main" id="{287ABC08-BCAD-03AE-8541-FC7EE10A70AF}"/>
              </a:ext>
            </a:extLst>
          </p:cNvPr>
          <p:cNvSpPr txBox="1">
            <a:spLocks/>
          </p:cNvSpPr>
          <p:nvPr/>
        </p:nvSpPr>
        <p:spPr>
          <a:xfrm>
            <a:off x="8384662" y="5141255"/>
            <a:ext cx="1439330" cy="57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noProof="0" dirty="0"/>
              <a:t>Conclusiones</a:t>
            </a:r>
          </a:p>
          <a:p>
            <a:pPr marL="0" indent="0">
              <a:buNone/>
            </a:pPr>
            <a:endParaRPr lang="es-ES" noProof="0" dirty="0"/>
          </a:p>
        </p:txBody>
      </p:sp>
      <p:sp>
        <p:nvSpPr>
          <p:cNvPr id="29" name="Diagrama de flujo: conector 28">
            <a:extLst>
              <a:ext uri="{FF2B5EF4-FFF2-40B4-BE49-F238E27FC236}">
                <a16:creationId xmlns:a16="http://schemas.microsoft.com/office/drawing/2014/main" id="{A28C6BC5-6627-13B7-48F4-F2CB4309C28E}"/>
              </a:ext>
            </a:extLst>
          </p:cNvPr>
          <p:cNvSpPr/>
          <p:nvPr/>
        </p:nvSpPr>
        <p:spPr>
          <a:xfrm>
            <a:off x="8840153" y="4307350"/>
            <a:ext cx="526942" cy="57343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/>
          </a:p>
        </p:txBody>
      </p:sp>
      <p:sp>
        <p:nvSpPr>
          <p:cNvPr id="30" name="Marcador de contenido 5">
            <a:extLst>
              <a:ext uri="{FF2B5EF4-FFF2-40B4-BE49-F238E27FC236}">
                <a16:creationId xmlns:a16="http://schemas.microsoft.com/office/drawing/2014/main" id="{2B94EA60-6236-D661-586F-C87ABC442DF8}"/>
              </a:ext>
            </a:extLst>
          </p:cNvPr>
          <p:cNvSpPr txBox="1">
            <a:spLocks/>
          </p:cNvSpPr>
          <p:nvPr/>
        </p:nvSpPr>
        <p:spPr>
          <a:xfrm>
            <a:off x="8948828" y="4435568"/>
            <a:ext cx="309590" cy="317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noProof="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096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ES" noProof="0" dirty="0"/>
              <a:t>Introducción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s-ES" sz="2800" noProof="0" dirty="0"/>
              <a:t>Realidad Virtual</a:t>
            </a:r>
          </a:p>
          <a:p>
            <a:r>
              <a:rPr lang="es-ES" sz="2800" noProof="0" dirty="0"/>
              <a:t>Inmersión en la escena</a:t>
            </a:r>
            <a:endParaRPr lang="es-ES" sz="2400" noProof="0" dirty="0"/>
          </a:p>
          <a:p>
            <a:pPr lvl="1"/>
            <a:r>
              <a:rPr lang="es-ES" sz="2400" noProof="0" dirty="0"/>
              <a:t>Seguimiento de manos</a:t>
            </a:r>
          </a:p>
          <a:p>
            <a:r>
              <a:rPr lang="es-ES" sz="2800" noProof="0" dirty="0"/>
              <a:t>Objetivo</a:t>
            </a:r>
          </a:p>
          <a:p>
            <a:pPr lvl="1"/>
            <a:r>
              <a:rPr lang="es-ES" sz="2400" noProof="0" dirty="0"/>
              <a:t>Seguimiento de manos con video desde un navegador</a:t>
            </a:r>
          </a:p>
        </p:txBody>
      </p:sp>
      <p:pic>
        <p:nvPicPr>
          <p:cNvPr id="5" name="Picture 2" descr="joven con gafas vr con panel virtual táctil holográfico en el fondo de  trabajo digital. ilustración vectorial de dibujos animados de estilo plano  5611315 Vector en Vecteezy">
            <a:extLst>
              <a:ext uri="{FF2B5EF4-FFF2-40B4-BE49-F238E27FC236}">
                <a16:creationId xmlns:a16="http://schemas.microsoft.com/office/drawing/2014/main" id="{585826FF-5F1D-116A-7EDB-ECF2F6EA43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3"/>
          <a:stretch>
            <a:fillRect/>
          </a:stretch>
        </p:blipFill>
        <p:spPr bwMode="auto">
          <a:xfrm>
            <a:off x="4511550" y="2105837"/>
            <a:ext cx="3425575" cy="2157339"/>
          </a:xfrm>
          <a:prstGeom prst="rect">
            <a:avLst/>
          </a:prstGeom>
          <a:noFill/>
        </p:spPr>
      </p:pic>
      <p:pic>
        <p:nvPicPr>
          <p:cNvPr id="1026" name="Picture 2" descr="Manus lanza su nueva generación de guantes Prime X">
            <a:extLst>
              <a:ext uri="{FF2B5EF4-FFF2-40B4-BE49-F238E27FC236}">
                <a16:creationId xmlns:a16="http://schemas.microsoft.com/office/drawing/2014/main" id="{6662C4A1-44C3-BF92-B1E9-6BDD65EB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42" y="3961067"/>
            <a:ext cx="3123721" cy="242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2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02" y="844698"/>
            <a:ext cx="11154006" cy="871258"/>
          </a:xfrm>
        </p:spPr>
        <p:txBody>
          <a:bodyPr rtlCol="0" anchor="b">
            <a:normAutofit/>
          </a:bodyPr>
          <a:lstStyle/>
          <a:p>
            <a:pPr rtl="0"/>
            <a:r>
              <a:rPr lang="es-ES" noProof="0" dirty="0"/>
              <a:t>Tecnologías utilizadas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B3C702-702A-BE87-FE26-CC78B21E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85" y="2552987"/>
            <a:ext cx="1273864" cy="148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0466B1-9229-DA87-8B21-83105A818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24" y="2552987"/>
            <a:ext cx="1485498" cy="148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aScript Logo, symbol, meaning, history, PNG, brand">
            <a:extLst>
              <a:ext uri="{FF2B5EF4-FFF2-40B4-BE49-F238E27FC236}">
                <a16:creationId xmlns:a16="http://schemas.microsoft.com/office/drawing/2014/main" id="{0AEDAC79-0779-1470-3487-6AB78702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62" y="2552987"/>
            <a:ext cx="2186210" cy="148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ebgl logo - Iconos Social Media y Logos">
            <a:extLst>
              <a:ext uri="{FF2B5EF4-FFF2-40B4-BE49-F238E27FC236}">
                <a16:creationId xmlns:a16="http://schemas.microsoft.com/office/drawing/2014/main" id="{25ABF0AE-D2FB-B1FC-DA1B-7EE2FDDF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85" y="4337426"/>
            <a:ext cx="1273864" cy="11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51243E1-CA56-D8C7-116A-DD3FD962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50" y="4435438"/>
            <a:ext cx="1273864" cy="11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itHub Logo, symbol, meaning, history, PNG, brand">
            <a:extLst>
              <a:ext uri="{FF2B5EF4-FFF2-40B4-BE49-F238E27FC236}">
                <a16:creationId xmlns:a16="http://schemas.microsoft.com/office/drawing/2014/main" id="{CA2B6558-C937-7907-FCBD-3AF06D8D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61" y="4366485"/>
            <a:ext cx="2028861" cy="130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242C7161-15D1-6C48-A362-093D578E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8" y="4576790"/>
            <a:ext cx="2263889" cy="93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mping-vie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29" y="2552986"/>
            <a:ext cx="1722919" cy="19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a Quest 3 128GB — Realidad mixta revolucionaria — Potente rendimiento :  Amazon.es: Videojuego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01" y="4366485"/>
            <a:ext cx="1705264" cy="144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uild immersive web experiences with WebXR - WWDC24 - Videos - Apple  Develope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8" y="2792113"/>
            <a:ext cx="2263889" cy="1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0696A-EC59-AEEC-926E-52105E38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ES" noProof="0" dirty="0"/>
              <a:t>implementación</a:t>
            </a:r>
          </a:p>
        </p:txBody>
      </p:sp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721A3A4B-E5FF-B1E1-B571-5150480FE2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7334" y="2228003"/>
            <a:ext cx="2870107" cy="3633047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254407-A1D7-ACDB-29EA-008B1B042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7842" y="2313728"/>
            <a:ext cx="6298858" cy="3633047"/>
          </a:xfrm>
        </p:spPr>
        <p:txBody>
          <a:bodyPr anchor="ctr">
            <a:normAutofit/>
          </a:bodyPr>
          <a:lstStyle/>
          <a:p>
            <a:r>
              <a:rPr lang="es-ES" sz="3200" noProof="0" dirty="0"/>
              <a:t>Api WebXR</a:t>
            </a:r>
          </a:p>
          <a:p>
            <a:pPr lvl="1"/>
            <a:r>
              <a:rPr lang="es-ES" sz="2800" dirty="0"/>
              <a:t>Componente Manos</a:t>
            </a:r>
            <a:endParaRPr lang="es-ES" sz="2800" noProof="0" dirty="0"/>
          </a:p>
          <a:p>
            <a:pPr lvl="1"/>
            <a:r>
              <a:rPr lang="es-ES" sz="3000" noProof="0" dirty="0"/>
              <a:t>Seguimiento de las articulaciones</a:t>
            </a:r>
          </a:p>
          <a:p>
            <a:pPr lvl="1"/>
            <a:r>
              <a:rPr lang="es-ES" sz="2800" noProof="0" dirty="0"/>
              <a:t>Actualización cada frame</a:t>
            </a:r>
          </a:p>
        </p:txBody>
      </p:sp>
    </p:spTree>
    <p:extLst>
      <p:ext uri="{BB962C8B-B14F-4D97-AF65-F5344CB8AC3E}">
        <p14:creationId xmlns:p14="http://schemas.microsoft.com/office/powerpoint/2010/main" val="354476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80B81-BF7A-61AD-1FEA-D23301C9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implementación</a:t>
            </a:r>
          </a:p>
        </p:txBody>
      </p:sp>
      <p:pic>
        <p:nvPicPr>
          <p:cNvPr id="7" name="Marcador de contenido 6" descr="Imagen de la pantalla de un celular&#10;&#10;El contenido generado por IA puede ser incorrecto.">
            <a:extLst>
              <a:ext uri="{FF2B5EF4-FFF2-40B4-BE49-F238E27FC236}">
                <a16:creationId xmlns:a16="http://schemas.microsoft.com/office/drawing/2014/main" id="{363A8432-8183-77A3-5F54-0182D6E74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8966"/>
            <a:ext cx="5422900" cy="3050381"/>
          </a:xfrm>
        </p:spPr>
      </p:pic>
      <p:pic>
        <p:nvPicPr>
          <p:cNvPr id="5" name="Marcador de contenido 4" descr="Diagrama&#10;&#10;El contenido generado por IA puede ser incorrecto.">
            <a:extLst>
              <a:ext uri="{FF2B5EF4-FFF2-40B4-BE49-F238E27FC236}">
                <a16:creationId xmlns:a16="http://schemas.microsoft.com/office/drawing/2014/main" id="{B74ADE4E-93BD-BBA7-BA74-0FC001567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518966"/>
            <a:ext cx="5422900" cy="30503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BE47A86-C14C-26D1-EE28-A443BCE63517}"/>
              </a:ext>
            </a:extLst>
          </p:cNvPr>
          <p:cNvSpPr txBox="1"/>
          <p:nvPr/>
        </p:nvSpPr>
        <p:spPr>
          <a:xfrm>
            <a:off x="1540649" y="1903034"/>
            <a:ext cx="3503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Representación de las manos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3202C5-4708-C772-58B2-2812746198FA}"/>
              </a:ext>
            </a:extLst>
          </p:cNvPr>
          <p:cNvSpPr txBox="1"/>
          <p:nvPr/>
        </p:nvSpPr>
        <p:spPr>
          <a:xfrm>
            <a:off x="7637000" y="1903034"/>
            <a:ext cx="2525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Detección de gestos</a:t>
            </a:r>
          </a:p>
        </p:txBody>
      </p:sp>
    </p:spTree>
    <p:extLst>
      <p:ext uri="{BB962C8B-B14F-4D97-AF65-F5344CB8AC3E}">
        <p14:creationId xmlns:p14="http://schemas.microsoft.com/office/powerpoint/2010/main" val="292666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3276-D651-31DB-39AC-D9CE7673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63F76-7E1A-BB2C-1632-9EF50B6C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implementación</a:t>
            </a:r>
          </a:p>
        </p:txBody>
      </p:sp>
      <p:pic>
        <p:nvPicPr>
          <p:cNvPr id="10" name="Marcador de contenido 9" descr="Flecha&#10;&#10;El contenido generado por IA puede ser incorrecto.">
            <a:extLst>
              <a:ext uri="{FF2B5EF4-FFF2-40B4-BE49-F238E27FC236}">
                <a16:creationId xmlns:a16="http://schemas.microsoft.com/office/drawing/2014/main" id="{2F188675-DD19-2E42-3D3C-49654877B9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3787" y="2382276"/>
            <a:ext cx="3113757" cy="1751488"/>
          </a:xfrm>
        </p:spPr>
      </p:pic>
      <p:pic>
        <p:nvPicPr>
          <p:cNvPr id="12" name="Marcador de contenido 11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B906A027-E11C-3167-21A3-147F33772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6559" y="2371907"/>
            <a:ext cx="3113757" cy="1751488"/>
          </a:xfrm>
        </p:spPr>
      </p:pic>
      <p:pic>
        <p:nvPicPr>
          <p:cNvPr id="15" name="Imagen 14" descr="Imagen que contiene tabla, teléfono&#10;&#10;El contenido generado por IA puede ser incorrecto.">
            <a:extLst>
              <a:ext uri="{FF2B5EF4-FFF2-40B4-BE49-F238E27FC236}">
                <a16:creationId xmlns:a16="http://schemas.microsoft.com/office/drawing/2014/main" id="{E8A0FCCF-ED4F-434B-41DC-4E557A95C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86" y="4787679"/>
            <a:ext cx="3113757" cy="1751489"/>
          </a:xfrm>
          <a:prstGeom prst="rect">
            <a:avLst/>
          </a:prstGeom>
        </p:spPr>
      </p:pic>
      <p:pic>
        <p:nvPicPr>
          <p:cNvPr id="17" name="Imagen 16" descr="Imagen que contiene computadora&#10;&#10;El contenido generado por IA puede ser incorrecto.">
            <a:extLst>
              <a:ext uri="{FF2B5EF4-FFF2-40B4-BE49-F238E27FC236}">
                <a16:creationId xmlns:a16="http://schemas.microsoft.com/office/drawing/2014/main" id="{283209BE-81D2-5CF8-0A7C-39689412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559" y="4777309"/>
            <a:ext cx="3113758" cy="17514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D5FCCF5-E750-839B-FC4A-FD18618FCEC5}"/>
              </a:ext>
            </a:extLst>
          </p:cNvPr>
          <p:cNvSpPr txBox="1"/>
          <p:nvPr/>
        </p:nvSpPr>
        <p:spPr>
          <a:xfrm>
            <a:off x="2216070" y="1895632"/>
            <a:ext cx="1949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Drag + Hoover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E9E175-1368-A1A0-F801-CD143A9EB64C}"/>
              </a:ext>
            </a:extLst>
          </p:cNvPr>
          <p:cNvSpPr txBox="1"/>
          <p:nvPr/>
        </p:nvSpPr>
        <p:spPr>
          <a:xfrm>
            <a:off x="7738843" y="1885260"/>
            <a:ext cx="1918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Slide + Hoover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D76FB3-EE89-87FE-701D-9B70CBA3AC05}"/>
              </a:ext>
            </a:extLst>
          </p:cNvPr>
          <p:cNvSpPr txBox="1"/>
          <p:nvPr/>
        </p:nvSpPr>
        <p:spPr>
          <a:xfrm>
            <a:off x="2085842" y="4245278"/>
            <a:ext cx="2209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Stretch + Hoover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B979FC-7724-2CD0-0C90-21D41C6540F7}"/>
              </a:ext>
            </a:extLst>
          </p:cNvPr>
          <p:cNvSpPr txBox="1"/>
          <p:nvPr/>
        </p:nvSpPr>
        <p:spPr>
          <a:xfrm>
            <a:off x="8100128" y="4231769"/>
            <a:ext cx="122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Clickable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430400" y="3918320"/>
            <a:ext cx="127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noProof="0" dirty="0">
                <a:solidFill>
                  <a:schemeClr val="accent2"/>
                </a:solidFill>
              </a:rPr>
              <a:t>Grabable</a:t>
            </a:r>
          </a:p>
        </p:txBody>
      </p:sp>
    </p:spTree>
    <p:extLst>
      <p:ext uri="{BB962C8B-B14F-4D97-AF65-F5344CB8AC3E}">
        <p14:creationId xmlns:p14="http://schemas.microsoft.com/office/powerpoint/2010/main" val="78703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80D1A-A635-2E05-143C-0DDE494C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Implementación</a:t>
            </a:r>
          </a:p>
        </p:txBody>
      </p:sp>
      <p:pic>
        <p:nvPicPr>
          <p:cNvPr id="7" name="Imagen 6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81C01DDF-7911-6C65-5206-36120450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" y="3548361"/>
            <a:ext cx="5004468" cy="2515446"/>
          </a:xfrm>
          <a:prstGeom prst="rect">
            <a:avLst/>
          </a:prstGeom>
        </p:spPr>
      </p:pic>
      <p:pic>
        <p:nvPicPr>
          <p:cNvPr id="9" name="Imagen 8" descr="Imagen que contiene pastel, tabla, interior, taza&#10;&#10;El contenido generado por IA puede ser incorrecto.">
            <a:extLst>
              <a:ext uri="{FF2B5EF4-FFF2-40B4-BE49-F238E27FC236}">
                <a16:creationId xmlns:a16="http://schemas.microsoft.com/office/drawing/2014/main" id="{CF7DF985-80D0-763D-3327-24D56F2F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32" y="3545442"/>
            <a:ext cx="5223829" cy="25154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36EF8D-1DFC-D457-AA6F-4838DCC93473}"/>
              </a:ext>
            </a:extLst>
          </p:cNvPr>
          <p:cNvSpPr txBox="1"/>
          <p:nvPr/>
        </p:nvSpPr>
        <p:spPr>
          <a:xfrm>
            <a:off x="1847850" y="2847975"/>
            <a:ext cx="256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noProof="0" dirty="0"/>
              <a:t>Demo Juego Clicks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BA37C0-2E97-1A8B-B8E9-84386C75DA90}"/>
              </a:ext>
            </a:extLst>
          </p:cNvPr>
          <p:cNvSpPr txBox="1"/>
          <p:nvPr/>
        </p:nvSpPr>
        <p:spPr>
          <a:xfrm>
            <a:off x="7943850" y="29432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noProof="0" dirty="0"/>
              <a:t>Demo Dibujar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B470E6-62A8-BA6E-030A-9190CCFC661F}"/>
              </a:ext>
            </a:extLst>
          </p:cNvPr>
          <p:cNvSpPr txBox="1"/>
          <p:nvPr/>
        </p:nvSpPr>
        <p:spPr>
          <a:xfrm>
            <a:off x="4298072" y="206899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accent2"/>
                </a:solidFill>
              </a:rPr>
              <a:t>Demos</a:t>
            </a:r>
            <a:r>
              <a:rPr lang="es-ES" sz="2800" noProof="0" dirty="0">
                <a:solidFill>
                  <a:schemeClr val="accent2"/>
                </a:solidFill>
              </a:rPr>
              <a:t> de uso práctico</a:t>
            </a:r>
          </a:p>
        </p:txBody>
      </p:sp>
    </p:spTree>
    <p:extLst>
      <p:ext uri="{BB962C8B-B14F-4D97-AF65-F5344CB8AC3E}">
        <p14:creationId xmlns:p14="http://schemas.microsoft.com/office/powerpoint/2010/main" val="221837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5BFCC-2107-0DFB-A068-2BBD102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s-ES" noProof="0" dirty="0"/>
              <a:t>Experimentos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B8E4937-A71A-F6D8-48A1-84038C893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659" y="2340556"/>
            <a:ext cx="5087075" cy="536005"/>
          </a:xfrm>
        </p:spPr>
        <p:txBody>
          <a:bodyPr/>
          <a:lstStyle/>
          <a:p>
            <a:r>
              <a:rPr lang="es-ES" sz="2400" noProof="0" dirty="0"/>
              <a:t>Condiciones</a:t>
            </a:r>
            <a:endParaRPr lang="es-E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0846E20-7171-924A-3312-27610FC7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1659" y="2937455"/>
            <a:ext cx="5393100" cy="2934999"/>
          </a:xfrm>
        </p:spPr>
        <p:txBody>
          <a:bodyPr>
            <a:normAutofit fontScale="92500" lnSpcReduction="10000"/>
          </a:bodyPr>
          <a:lstStyle/>
          <a:p>
            <a:r>
              <a:rPr lang="es-ES" sz="2400" noProof="0" dirty="0"/>
              <a:t>Quest 3</a:t>
            </a:r>
          </a:p>
          <a:p>
            <a:r>
              <a:rPr lang="es-ES" sz="2400" noProof="0" dirty="0"/>
              <a:t>Instrucciones</a:t>
            </a:r>
          </a:p>
          <a:p>
            <a:pPr lvl="1"/>
            <a:r>
              <a:rPr lang="es-ES" sz="2400" noProof="0" dirty="0"/>
              <a:t>Manos</a:t>
            </a:r>
          </a:p>
          <a:p>
            <a:pPr lvl="1"/>
            <a:r>
              <a:rPr lang="es-ES" sz="2400" noProof="0" dirty="0"/>
              <a:t>Gestos</a:t>
            </a:r>
          </a:p>
          <a:p>
            <a:pPr lvl="1"/>
            <a:r>
              <a:rPr lang="es-ES" sz="2400" noProof="0" dirty="0"/>
              <a:t>Alrededores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316A3DF-C36E-8EA9-2D3B-6723E8F08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62294"/>
            <a:ext cx="5087073" cy="553373"/>
          </a:xfrm>
        </p:spPr>
        <p:txBody>
          <a:bodyPr/>
          <a:lstStyle/>
          <a:p>
            <a:r>
              <a:rPr lang="es-ES" sz="2400" noProof="0" dirty="0"/>
              <a:t>Resultados 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EF6F9626-C8AD-34B6-CAAE-F187DF00F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4294" y="2937455"/>
            <a:ext cx="5393100" cy="1757722"/>
          </a:xfrm>
        </p:spPr>
        <p:txBody>
          <a:bodyPr>
            <a:normAutofit fontScale="92500" lnSpcReduction="10000"/>
          </a:bodyPr>
          <a:lstStyle/>
          <a:p>
            <a:r>
              <a:rPr lang="es-ES" sz="2400" noProof="0" dirty="0"/>
              <a:t>Manos</a:t>
            </a:r>
          </a:p>
          <a:p>
            <a:r>
              <a:rPr lang="es-ES" sz="2400" noProof="0" dirty="0"/>
              <a:t>Gestos</a:t>
            </a:r>
          </a:p>
          <a:p>
            <a:r>
              <a:rPr lang="es-ES" sz="2400" noProof="0" dirty="0"/>
              <a:t>Interacciones</a:t>
            </a:r>
          </a:p>
          <a:p>
            <a:r>
              <a:rPr lang="es-ES" sz="2400" noProof="0" dirty="0"/>
              <a:t>Trabajos a futuro</a:t>
            </a:r>
          </a:p>
        </p:txBody>
      </p:sp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9882786-FBCE-7B81-BE0D-E13F95C6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695176"/>
            <a:ext cx="6086306" cy="20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533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{D4409967-CC73-4C94-951C-E19EF562CE16}tf56390039_win32</Template>
  <TotalTime>0</TotalTime>
  <Words>221</Words>
  <Application>Microsoft Office PowerPoint</Application>
  <PresentationFormat>Panorámica</PresentationFormat>
  <Paragraphs>95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Wingdings 2</vt:lpstr>
      <vt:lpstr>Personalizado</vt:lpstr>
      <vt:lpstr>SISTEMA DE SEGUIMIENTO DE MANOS PARA ESCENAS EN REALIDAD EXTENDIDA (XR)</vt:lpstr>
      <vt:lpstr>CONTENIDOS</vt:lpstr>
      <vt:lpstr>Introducción</vt:lpstr>
      <vt:lpstr>Tecnologías utilizadas</vt:lpstr>
      <vt:lpstr>implementación</vt:lpstr>
      <vt:lpstr>implementación</vt:lpstr>
      <vt:lpstr>implementación</vt:lpstr>
      <vt:lpstr>Implementación</vt:lpstr>
      <vt:lpstr>Experimentos</vt:lpstr>
      <vt:lpstr>Desarrollo del proyecto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SEGUIMIENTO DE MANOS PARA ESCENAS EN REALIDAD EXTENDIDA (XR)</dc:title>
  <dc:creator>Juan José Arias Rojas</dc:creator>
  <cp:lastModifiedBy>Juan José Arias Rojas</cp:lastModifiedBy>
  <cp:revision>46</cp:revision>
  <dcterms:created xsi:type="dcterms:W3CDTF">2025-06-07T14:34:38Z</dcterms:created>
  <dcterms:modified xsi:type="dcterms:W3CDTF">2025-06-19T18:57:44Z</dcterms:modified>
</cp:coreProperties>
</file>